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bold.fntdata"/><Relationship Id="rId14" Type="http://schemas.openxmlformats.org/officeDocument/2006/relationships/slide" Target="slides/slide9.xml"/><Relationship Id="rId36" Type="http://schemas.openxmlformats.org/officeDocument/2006/relationships/font" Target="fonts/Raleway-regular.fntdata"/><Relationship Id="rId17" Type="http://schemas.openxmlformats.org/officeDocument/2006/relationships/slide" Target="slides/slide12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1.xml"/><Relationship Id="rId38" Type="http://schemas.openxmlformats.org/officeDocument/2006/relationships/font" Target="fonts/Ralew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999ff1a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999ff1a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With the project our team has built, we hope to achieve success in building an innovative learning experience to offer to anyone as well as prospective IT students.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7a14caec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7a14caec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7be84928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7be84928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through and explain these concepts here!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Should we keep this ?? :/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7be84928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f7be84928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b09183e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b09183e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7be84928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7be84928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7be84928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7be84928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7be84928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7be84928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7be84928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7be84928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7db45788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7db45788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7be84928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7be84928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7be84928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f7be84928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Beautiful</a:t>
            </a:r>
            <a:r>
              <a:rPr lang="en-GB"/>
              <a:t> Job Khamilah!!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7be84928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7be84928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Great job Khamilah!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7be84928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f7be84928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Great job Khamilah!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8e3f1439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f8e3f1439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7a14caec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f7a14caec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8e3f1439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f8e3f1439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8e3f1439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8e3f1439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7be84928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7be84928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7a14cae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7a14cae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6" name="Google Shape;10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7" name="Google Shape;117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Google Shape;120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1" name="Google Shape;121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2" name="Google Shape;12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0" name="Google Shape;130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Google Shape;131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6" name="Google Shape;13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7" name="Google Shape;147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" name="Google Shape;148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9" name="Google Shape;15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3" name="Google Shape;163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8" name="Google Shape;18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" name="Google Shape;23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" name="Google Shape;26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" name="Google Shape;27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2" name="Google Shape;32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" name="Google Shape;36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" name="Google Shape;37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" name="Google Shape;48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" name="Google Shape;49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" name="Google Shape;50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" name="Google Shape;64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" name="Google Shape;77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4" name="Google Shape;8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" name="Google Shape;89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" name="Google Shape;100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3.jp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7.jpg"/><Relationship Id="rId6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jpg"/><Relationship Id="rId4" Type="http://schemas.openxmlformats.org/officeDocument/2006/relationships/hyperlink" Target="http://boolario.altervista.or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02275"/>
            <a:ext cx="5514675" cy="394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>
            <p:ph type="ctrTitle"/>
          </p:nvPr>
        </p:nvSpPr>
        <p:spPr>
          <a:xfrm>
            <a:off x="631550" y="554050"/>
            <a:ext cx="75654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lt2"/>
                </a:solidFill>
              </a:rPr>
              <a:t>INSTRUCTIONS</a:t>
            </a:r>
            <a:endParaRPr sz="3300">
              <a:solidFill>
                <a:schemeClr val="lt2"/>
              </a:solidFill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 rotWithShape="1">
          <a:blip r:embed="rId5">
            <a:alphaModFix/>
          </a:blip>
          <a:srcRect b="-3420" l="0" r="0" t="3420"/>
          <a:stretch/>
        </p:blipFill>
        <p:spPr>
          <a:xfrm>
            <a:off x="5636625" y="1744950"/>
            <a:ext cx="3177900" cy="22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>
            <p:ph idx="1" type="subTitle"/>
          </p:nvPr>
        </p:nvSpPr>
        <p:spPr>
          <a:xfrm>
            <a:off x="76100" y="1369925"/>
            <a:ext cx="5223000" cy="3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28CDE"/>
                </a:solidFill>
              </a:rPr>
              <a:t>Step 1:</a:t>
            </a:r>
            <a:r>
              <a:rPr lang="en-GB" sz="1700">
                <a:solidFill>
                  <a:srgbClr val="D9D2E9"/>
                </a:solidFill>
              </a:rPr>
              <a:t> </a:t>
            </a:r>
            <a:r>
              <a:rPr lang="en-GB" sz="1700">
                <a:solidFill>
                  <a:schemeClr val="lt1"/>
                </a:solidFill>
              </a:rPr>
              <a:t>Log into GGC Computer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28CDE"/>
                </a:solidFill>
              </a:rPr>
              <a:t>Step 2: </a:t>
            </a:r>
            <a:r>
              <a:rPr lang="en-GB" sz="1700">
                <a:solidFill>
                  <a:schemeClr val="lt1"/>
                </a:solidFill>
              </a:rPr>
              <a:t>Google</a:t>
            </a:r>
            <a:r>
              <a:rPr lang="en-GB" sz="1700">
                <a:solidFill>
                  <a:schemeClr val="lt1"/>
                </a:solidFill>
              </a:rPr>
              <a:t> Github - Search </a:t>
            </a:r>
            <a:r>
              <a:rPr b="1" lang="en-GB" sz="1700">
                <a:solidFill>
                  <a:schemeClr val="lt1"/>
                </a:solidFill>
              </a:rPr>
              <a:t>Boolario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28CDE"/>
                </a:solidFill>
              </a:rPr>
              <a:t>Step 3:</a:t>
            </a:r>
            <a:r>
              <a:rPr lang="en-GB" sz="1700">
                <a:solidFill>
                  <a:schemeClr val="lt1"/>
                </a:solidFill>
              </a:rPr>
              <a:t> Click on </a:t>
            </a:r>
            <a:r>
              <a:rPr lang="en-GB" sz="1700">
                <a:solidFill>
                  <a:schemeClr val="lt1"/>
                </a:solidFill>
                <a:highlight>
                  <a:srgbClr val="6AA84F"/>
                </a:highlight>
              </a:rPr>
              <a:t> </a:t>
            </a:r>
            <a:r>
              <a:rPr b="1" lang="en-GB" sz="1700">
                <a:solidFill>
                  <a:schemeClr val="lt1"/>
                </a:solidFill>
                <a:highlight>
                  <a:srgbClr val="6AA84F"/>
                </a:highlight>
              </a:rPr>
              <a:t>Code </a:t>
            </a:r>
            <a:r>
              <a:rPr b="1" lang="en-GB" sz="1700">
                <a:solidFill>
                  <a:schemeClr val="lt1"/>
                </a:solidFill>
              </a:rPr>
              <a:t> </a:t>
            </a:r>
            <a:r>
              <a:rPr lang="en-GB" sz="1700">
                <a:solidFill>
                  <a:schemeClr val="lt1"/>
                </a:solidFill>
              </a:rPr>
              <a:t>, Download </a:t>
            </a:r>
            <a:r>
              <a:rPr b="1" lang="en-GB" sz="1700">
                <a:solidFill>
                  <a:schemeClr val="lt1"/>
                </a:solidFill>
              </a:rPr>
              <a:t>ZIP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28CDE"/>
                </a:solidFill>
              </a:rPr>
              <a:t>Step 4:</a:t>
            </a:r>
            <a:r>
              <a:rPr lang="en-GB" sz="1700">
                <a:solidFill>
                  <a:srgbClr val="A28CDE"/>
                </a:solidFill>
              </a:rPr>
              <a:t> </a:t>
            </a:r>
            <a:r>
              <a:rPr lang="en-GB" sz="1700">
                <a:solidFill>
                  <a:schemeClr val="lt1"/>
                </a:solidFill>
              </a:rPr>
              <a:t>Right Click on file, </a:t>
            </a:r>
            <a:r>
              <a:rPr b="1" lang="en-GB" sz="1700">
                <a:solidFill>
                  <a:schemeClr val="lt1"/>
                </a:solidFill>
              </a:rPr>
              <a:t>Extract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28CDE"/>
                </a:solidFill>
              </a:rPr>
              <a:t>Step 5:</a:t>
            </a:r>
            <a:r>
              <a:rPr lang="en-GB" sz="1400">
                <a:solidFill>
                  <a:schemeClr val="lt1"/>
                </a:solidFill>
              </a:rPr>
              <a:t> </a:t>
            </a:r>
            <a:r>
              <a:rPr lang="en-GB" sz="1700">
                <a:solidFill>
                  <a:schemeClr val="lt1"/>
                </a:solidFill>
              </a:rPr>
              <a:t>Open </a:t>
            </a:r>
            <a:r>
              <a:rPr i="1" lang="en-GB" sz="1700">
                <a:solidFill>
                  <a:schemeClr val="lt1"/>
                </a:solidFill>
              </a:rPr>
              <a:t>Unity Hub 	  Unity Hub</a:t>
            </a:r>
            <a:r>
              <a:rPr lang="en-GB" sz="1700">
                <a:solidFill>
                  <a:schemeClr val="lt1"/>
                </a:solidFill>
              </a:rPr>
              <a:t>       </a:t>
            </a:r>
            <a:r>
              <a:rPr i="1" lang="en-GB" sz="1700">
                <a:solidFill>
                  <a:srgbClr val="EAD1DC"/>
                </a:solidFill>
              </a:rPr>
              <a:t>UnityHub.ex</a:t>
            </a:r>
            <a:r>
              <a:rPr i="1" lang="en-GB" sz="1700">
                <a:solidFill>
                  <a:srgbClr val="EAD1DC"/>
                </a:solidFill>
              </a:rPr>
              <a:t>e</a:t>
            </a:r>
            <a:endParaRPr i="1" sz="1700">
              <a:solidFill>
                <a:srgbClr val="EAD1DC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Download. Make an Account. </a:t>
            </a:r>
            <a:endParaRPr sz="1400">
              <a:solidFill>
                <a:schemeClr val="accent6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Bonus </a:t>
            </a:r>
            <a:r>
              <a:rPr lang="en-GB" sz="1400">
                <a:solidFill>
                  <a:srgbClr val="A28CDE"/>
                </a:solidFill>
              </a:rPr>
              <a:t>Step: </a:t>
            </a:r>
            <a:endParaRPr sz="1400">
              <a:solidFill>
                <a:srgbClr val="A28CD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Open</a:t>
            </a:r>
            <a:r>
              <a:rPr lang="en-GB" sz="1700">
                <a:solidFill>
                  <a:srgbClr val="D9D2E9"/>
                </a:solidFill>
              </a:rPr>
              <a:t> </a:t>
            </a:r>
            <a:r>
              <a:rPr i="1" lang="en-GB" sz="1500">
                <a:solidFill>
                  <a:srgbClr val="D9D2E9"/>
                </a:solidFill>
              </a:rPr>
              <a:t>Code</a:t>
            </a:r>
            <a:r>
              <a:rPr lang="en-GB" sz="1500">
                <a:solidFill>
                  <a:srgbClr val="D9D2E9"/>
                </a:solidFill>
              </a:rPr>
              <a:t>	 </a:t>
            </a:r>
            <a:r>
              <a:rPr i="1" lang="en-GB" sz="1500">
                <a:solidFill>
                  <a:srgbClr val="D9D2E9"/>
                </a:solidFill>
              </a:rPr>
              <a:t>Assets</a:t>
            </a:r>
            <a:r>
              <a:rPr lang="en-GB" sz="1500">
                <a:solidFill>
                  <a:srgbClr val="D9D2E9"/>
                </a:solidFill>
              </a:rPr>
              <a:t>	</a:t>
            </a:r>
            <a:r>
              <a:rPr i="1" lang="en-GB" sz="1500">
                <a:solidFill>
                  <a:srgbClr val="D9D2E9"/>
                </a:solidFill>
              </a:rPr>
              <a:t>Scenes</a:t>
            </a:r>
            <a:r>
              <a:rPr lang="en-GB" sz="1500">
                <a:solidFill>
                  <a:srgbClr val="D9D2E9"/>
                </a:solidFill>
              </a:rPr>
              <a:t>	</a:t>
            </a:r>
            <a:r>
              <a:rPr i="1" lang="en-GB" sz="1500">
                <a:solidFill>
                  <a:srgbClr val="D9D2E9"/>
                </a:solidFill>
              </a:rPr>
              <a:t>Game</a:t>
            </a:r>
            <a:endParaRPr sz="1500">
              <a:solidFill>
                <a:srgbClr val="D9D2E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solidFill>
                  <a:srgbClr val="D9D2E9"/>
                </a:solidFill>
              </a:rPr>
              <a:t>SampleScene.unity</a:t>
            </a:r>
            <a:endParaRPr i="1" sz="1500">
              <a:solidFill>
                <a:srgbClr val="D9D2E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4275" y="901300"/>
            <a:ext cx="1962600" cy="609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18"/>
          <p:cNvCxnSpPr/>
          <p:nvPr/>
        </p:nvCxnSpPr>
        <p:spPr>
          <a:xfrm flipH="1">
            <a:off x="6827775" y="3253700"/>
            <a:ext cx="947100" cy="6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7" name="Google Shape;177;p18"/>
          <p:cNvCxnSpPr/>
          <p:nvPr/>
        </p:nvCxnSpPr>
        <p:spPr>
          <a:xfrm>
            <a:off x="2213900" y="4183475"/>
            <a:ext cx="206400" cy="0"/>
          </a:xfrm>
          <a:prstGeom prst="straightConnector1">
            <a:avLst/>
          </a:prstGeom>
          <a:noFill/>
          <a:ln cap="flat" cmpd="sng" w="9525">
            <a:solidFill>
              <a:srgbClr val="53C6A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18"/>
          <p:cNvCxnSpPr/>
          <p:nvPr/>
        </p:nvCxnSpPr>
        <p:spPr>
          <a:xfrm>
            <a:off x="3116125" y="4183475"/>
            <a:ext cx="206400" cy="0"/>
          </a:xfrm>
          <a:prstGeom prst="straightConnector1">
            <a:avLst/>
          </a:prstGeom>
          <a:noFill/>
          <a:ln cap="flat" cmpd="sng" w="9525">
            <a:solidFill>
              <a:srgbClr val="53C6A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18"/>
          <p:cNvCxnSpPr/>
          <p:nvPr/>
        </p:nvCxnSpPr>
        <p:spPr>
          <a:xfrm>
            <a:off x="1250325" y="4183475"/>
            <a:ext cx="206400" cy="0"/>
          </a:xfrm>
          <a:prstGeom prst="straightConnector1">
            <a:avLst/>
          </a:prstGeom>
          <a:noFill/>
          <a:ln cap="flat" cmpd="sng" w="9525">
            <a:solidFill>
              <a:srgbClr val="53C6A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18"/>
          <p:cNvCxnSpPr/>
          <p:nvPr/>
        </p:nvCxnSpPr>
        <p:spPr>
          <a:xfrm>
            <a:off x="2295500" y="3158850"/>
            <a:ext cx="206400" cy="0"/>
          </a:xfrm>
          <a:prstGeom prst="straightConnector1">
            <a:avLst/>
          </a:prstGeom>
          <a:noFill/>
          <a:ln cap="flat" cmpd="sng" w="9525">
            <a:solidFill>
              <a:srgbClr val="53C6A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18"/>
          <p:cNvCxnSpPr/>
          <p:nvPr/>
        </p:nvCxnSpPr>
        <p:spPr>
          <a:xfrm>
            <a:off x="3500650" y="3158850"/>
            <a:ext cx="206400" cy="0"/>
          </a:xfrm>
          <a:prstGeom prst="straightConnector1">
            <a:avLst/>
          </a:prstGeom>
          <a:noFill/>
          <a:ln cap="flat" cmpd="sng" w="9525">
            <a:solidFill>
              <a:srgbClr val="53C6A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18"/>
          <p:cNvCxnSpPr/>
          <p:nvPr/>
        </p:nvCxnSpPr>
        <p:spPr>
          <a:xfrm>
            <a:off x="1503475" y="4598450"/>
            <a:ext cx="206400" cy="0"/>
          </a:xfrm>
          <a:prstGeom prst="straightConnector1">
            <a:avLst/>
          </a:prstGeom>
          <a:noFill/>
          <a:ln cap="flat" cmpd="sng" w="9525">
            <a:solidFill>
              <a:srgbClr val="53C6A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type="title"/>
          </p:nvPr>
        </p:nvSpPr>
        <p:spPr>
          <a:xfrm>
            <a:off x="723100" y="1168325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Project Goals and Expectations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246" name="Google Shape;246;p27"/>
          <p:cNvSpPr txBox="1"/>
          <p:nvPr>
            <p:ph idx="1" type="body"/>
          </p:nvPr>
        </p:nvSpPr>
        <p:spPr>
          <a:xfrm>
            <a:off x="448925" y="2058175"/>
            <a:ext cx="8331600" cy="26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b="1" lang="en-GB">
                <a:solidFill>
                  <a:schemeClr val="lt1"/>
                </a:solidFill>
              </a:rPr>
              <a:t>Build</a:t>
            </a:r>
            <a:r>
              <a:rPr b="1" lang="en-GB">
                <a:solidFill>
                  <a:schemeClr val="lt1"/>
                </a:solidFill>
              </a:rPr>
              <a:t> an innovative learning experience</a:t>
            </a:r>
            <a:endParaRPr b="1"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b="1" lang="en-GB">
                <a:solidFill>
                  <a:schemeClr val="lt1"/>
                </a:solidFill>
              </a:rPr>
              <a:t>Get people interested in IT!</a:t>
            </a:r>
            <a:endParaRPr b="1"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b="1" lang="en-GB">
                <a:solidFill>
                  <a:schemeClr val="lt1"/>
                </a:solidFill>
              </a:rPr>
              <a:t>Help develop an understanding of Game Dev concepts &amp; Boolean Values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highlight>
                  <a:schemeClr val="dk1"/>
                </a:highlight>
              </a:rPr>
              <a:t>Overall Expectation:</a:t>
            </a:r>
            <a:endParaRPr b="1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</a:rPr>
              <a:t>After completion, the expectation is for attendees to have a basic understanding of game development and programming concepts.  </a:t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More specifically, our team hopes that students will understand</a:t>
            </a:r>
            <a:r>
              <a:rPr lang="en-GB" sz="1400">
                <a:solidFill>
                  <a:schemeClr val="lt1"/>
                </a:solidFill>
                <a:highlight>
                  <a:srgbClr val="CC4125"/>
                </a:highlight>
              </a:rPr>
              <a:t> </a:t>
            </a:r>
            <a:r>
              <a:rPr b="1" lang="en-GB" sz="1400">
                <a:solidFill>
                  <a:schemeClr val="lt1"/>
                </a:solidFill>
                <a:highlight>
                  <a:srgbClr val="CC4125"/>
                </a:highlight>
              </a:rPr>
              <a:t>hitboxes, boolean values, and iteration. </a:t>
            </a:r>
            <a:endParaRPr b="1" sz="1400">
              <a:solidFill>
                <a:schemeClr val="lt1"/>
              </a:solidFill>
              <a:highlight>
                <a:srgbClr val="CC4125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Implemented Technologies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252" name="Google Shape;252;p28"/>
          <p:cNvSpPr txBox="1"/>
          <p:nvPr>
            <p:ph idx="1" type="body"/>
          </p:nvPr>
        </p:nvSpPr>
        <p:spPr>
          <a:xfrm>
            <a:off x="75150" y="2353050"/>
            <a:ext cx="4269300" cy="25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lt1"/>
                </a:solidFill>
              </a:rPr>
              <a:t>Technologies </a:t>
            </a:r>
            <a:r>
              <a:rPr b="1" lang="en-GB" sz="1700">
                <a:solidFill>
                  <a:schemeClr val="lt1"/>
                </a:solidFill>
              </a:rPr>
              <a:t>utilized to build Boolario</a:t>
            </a:r>
            <a:r>
              <a:rPr b="1" lang="en-GB" sz="1700">
                <a:solidFill>
                  <a:schemeClr val="lt1"/>
                </a:solidFill>
              </a:rPr>
              <a:t>: </a:t>
            </a:r>
            <a:endParaRPr b="1" sz="17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GB" sz="1700">
                <a:solidFill>
                  <a:schemeClr val="lt1"/>
                </a:solidFill>
                <a:highlight>
                  <a:srgbClr val="674EA7"/>
                </a:highlight>
              </a:rPr>
              <a:t>Unity </a:t>
            </a:r>
            <a:r>
              <a:rPr b="1" lang="en-GB" sz="1700">
                <a:solidFill>
                  <a:schemeClr val="lt1"/>
                </a:solidFill>
              </a:rPr>
              <a:t>- </a:t>
            </a:r>
            <a:r>
              <a:rPr b="1" lang="en-GB" sz="1500">
                <a:solidFill>
                  <a:schemeClr val="lt1"/>
                </a:solidFill>
              </a:rPr>
              <a:t>Game Engine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GB" sz="1700">
                <a:solidFill>
                  <a:schemeClr val="lt1"/>
                </a:solidFill>
                <a:highlight>
                  <a:srgbClr val="674EA7"/>
                </a:highlight>
              </a:rPr>
              <a:t>C# </a:t>
            </a:r>
            <a:r>
              <a:rPr b="1" lang="en-GB" sz="1700">
                <a:solidFill>
                  <a:schemeClr val="lt1"/>
                </a:solidFill>
              </a:rPr>
              <a:t> - </a:t>
            </a:r>
            <a:r>
              <a:rPr b="1" lang="en-GB" sz="1500">
                <a:solidFill>
                  <a:schemeClr val="lt1"/>
                </a:solidFill>
              </a:rPr>
              <a:t>Programming Language via VS Code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GB" sz="1700">
                <a:solidFill>
                  <a:schemeClr val="lt1"/>
                </a:solidFill>
                <a:highlight>
                  <a:srgbClr val="674EA7"/>
                </a:highlight>
              </a:rPr>
              <a:t>Makey Makey </a:t>
            </a:r>
            <a:r>
              <a:rPr b="1" lang="en-GB" sz="1700">
                <a:solidFill>
                  <a:schemeClr val="lt1"/>
                </a:solidFill>
              </a:rPr>
              <a:t>- </a:t>
            </a:r>
            <a:r>
              <a:rPr b="1" lang="en-GB" sz="1500">
                <a:solidFill>
                  <a:schemeClr val="lt1"/>
                </a:solidFill>
              </a:rPr>
              <a:t>Microcontroller  </a:t>
            </a:r>
            <a:r>
              <a:rPr b="1" lang="en-GB">
                <a:solidFill>
                  <a:schemeClr val="lt1"/>
                </a:solidFill>
              </a:rPr>
              <a:t>(Whether or not utilized depends on the setting)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475" y="3229524"/>
            <a:ext cx="2288203" cy="171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125" y="797850"/>
            <a:ext cx="4031949" cy="23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Workshop</a:t>
            </a:r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550" y="1392600"/>
            <a:ext cx="1044450" cy="5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9387" y="3910875"/>
            <a:ext cx="9193674" cy="7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7121" y="2328500"/>
            <a:ext cx="1955704" cy="118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0"/>
          <p:cNvPicPr preferRelativeResize="0"/>
          <p:nvPr/>
        </p:nvPicPr>
        <p:blipFill rotWithShape="1">
          <a:blip r:embed="rId4">
            <a:alphaModFix/>
          </a:blip>
          <a:srcRect b="29114" l="7337" r="16075" t="16425"/>
          <a:stretch/>
        </p:blipFill>
        <p:spPr>
          <a:xfrm>
            <a:off x="78625" y="2181675"/>
            <a:ext cx="1600250" cy="1278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Jumping into it - Lessons</a:t>
            </a:r>
            <a:endParaRPr/>
          </a:p>
        </p:txBody>
      </p:sp>
      <p:sp>
        <p:nvSpPr>
          <p:cNvPr id="269" name="Google Shape;269;p30"/>
          <p:cNvSpPr/>
          <p:nvPr/>
        </p:nvSpPr>
        <p:spPr>
          <a:xfrm>
            <a:off x="1457065" y="20034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1785875" y="1908225"/>
            <a:ext cx="2650200" cy="14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dk2"/>
                </a:solidFill>
              </a:rPr>
              <a:t>Booleans</a:t>
            </a:r>
            <a:endParaRPr b="1" sz="15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chemeClr val="dk2"/>
                </a:solidFill>
                <a:highlight>
                  <a:schemeClr val="lt1"/>
                </a:highlight>
              </a:rPr>
              <a:t>Boolean values are containers that can hold 2 values: TRUE and FALSE</a:t>
            </a:r>
            <a:endParaRPr sz="14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271" name="Google Shape;271;p30"/>
          <p:cNvSpPr/>
          <p:nvPr/>
        </p:nvSpPr>
        <p:spPr>
          <a:xfrm>
            <a:off x="1398440" y="35225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72" name="Google Shape;272;p30"/>
          <p:cNvSpPr txBox="1"/>
          <p:nvPr>
            <p:ph idx="1" type="body"/>
          </p:nvPr>
        </p:nvSpPr>
        <p:spPr>
          <a:xfrm>
            <a:off x="1847700" y="3404075"/>
            <a:ext cx="29016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dk2"/>
                </a:solidFill>
              </a:rPr>
              <a:t>Hitboxes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chemeClr val="dk2"/>
                </a:solidFill>
                <a:highlight>
                  <a:schemeClr val="lt1"/>
                </a:highlight>
              </a:rPr>
              <a:t>Hitboxes are invisible shapes in game engines that determine object collisions</a:t>
            </a:r>
            <a:endParaRPr sz="14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273" name="Google Shape;273;p30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74" name="Google Shape;274;p30"/>
          <p:cNvSpPr txBox="1"/>
          <p:nvPr>
            <p:ph idx="1" type="body"/>
          </p:nvPr>
        </p:nvSpPr>
        <p:spPr>
          <a:xfrm>
            <a:off x="5536100" y="1864175"/>
            <a:ext cx="34359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dk2"/>
                </a:solidFill>
              </a:rPr>
              <a:t>Unity framework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chemeClr val="dk2"/>
                </a:solidFill>
                <a:highlight>
                  <a:schemeClr val="lt1"/>
                </a:highlight>
              </a:rPr>
              <a:t>Unity is a popular game engine  that allows developers to create 2D and 3D programs</a:t>
            </a:r>
            <a:endParaRPr sz="14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275" name="Google Shape;275;p30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76" name="Google Shape;276;p30"/>
          <p:cNvSpPr txBox="1"/>
          <p:nvPr>
            <p:ph idx="1" type="body"/>
          </p:nvPr>
        </p:nvSpPr>
        <p:spPr>
          <a:xfrm>
            <a:off x="5536098" y="3307900"/>
            <a:ext cx="3178200" cy="14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dk2"/>
                </a:solidFill>
              </a:rPr>
              <a:t>Iterations</a:t>
            </a:r>
            <a:endParaRPr b="1" sz="15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chemeClr val="dk2"/>
                </a:solidFill>
                <a:highlight>
                  <a:schemeClr val="lt1"/>
                </a:highlight>
              </a:rPr>
              <a:t>An </a:t>
            </a:r>
            <a:r>
              <a:rPr lang="en-GB" sz="1400">
                <a:solidFill>
                  <a:schemeClr val="dk2"/>
                </a:solidFill>
                <a:highlight>
                  <a:schemeClr val="lt1"/>
                </a:highlight>
              </a:rPr>
              <a:t>iteration is a process in which instructions are repeated a definite or indefinite number of times</a:t>
            </a:r>
            <a:endParaRPr sz="14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99" y="3949000"/>
            <a:ext cx="1600250" cy="9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7825" y="4017813"/>
            <a:ext cx="598275" cy="5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Boolario Website</a:t>
            </a:r>
            <a:endParaRPr sz="1200"/>
          </a:p>
        </p:txBody>
      </p:sp>
      <p:sp>
        <p:nvSpPr>
          <p:cNvPr id="284" name="Google Shape;284;p31"/>
          <p:cNvSpPr txBox="1"/>
          <p:nvPr>
            <p:ph idx="4294967295" type="body"/>
          </p:nvPr>
        </p:nvSpPr>
        <p:spPr>
          <a:xfrm>
            <a:off x="622000" y="1727875"/>
            <a:ext cx="806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http://boolario.altervista.org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</a:rPr>
              <a:t>Click on Workshop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Game Testing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type="title"/>
          </p:nvPr>
        </p:nvSpPr>
        <p:spPr>
          <a:xfrm>
            <a:off x="730000" y="1318650"/>
            <a:ext cx="64104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the Game: </a:t>
            </a:r>
            <a:r>
              <a:rPr b="0" lang="en-GB"/>
              <a:t>Loading the Game</a:t>
            </a:r>
            <a:endParaRPr b="0"/>
          </a:p>
        </p:txBody>
      </p:sp>
      <p:sp>
        <p:nvSpPr>
          <p:cNvPr id="295" name="Google Shape;295;p33"/>
          <p:cNvSpPr txBox="1"/>
          <p:nvPr>
            <p:ph idx="1" type="body"/>
          </p:nvPr>
        </p:nvSpPr>
        <p:spPr>
          <a:xfrm>
            <a:off x="403275" y="1960575"/>
            <a:ext cx="83391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Open the </a:t>
            </a:r>
            <a:r>
              <a:rPr b="1" lang="en-GB" sz="1400"/>
              <a:t>Boolario </a:t>
            </a:r>
            <a:r>
              <a:rPr lang="en-GB" sz="1400"/>
              <a:t>folder -&gt; </a:t>
            </a:r>
            <a:r>
              <a:rPr b="1" lang="en-GB" sz="1400"/>
              <a:t>code</a:t>
            </a:r>
            <a:r>
              <a:rPr lang="en-GB" sz="1400"/>
              <a:t> -&gt; </a:t>
            </a:r>
            <a:r>
              <a:rPr b="1" lang="en-GB" sz="1400"/>
              <a:t>Assets</a:t>
            </a:r>
            <a:r>
              <a:rPr lang="en-GB" sz="1400"/>
              <a:t> -&gt; </a:t>
            </a:r>
            <a:r>
              <a:rPr b="1" lang="en-GB" sz="1400"/>
              <a:t>Scenes</a:t>
            </a:r>
            <a:r>
              <a:rPr lang="en-GB" sz="1400"/>
              <a:t> -&gt; </a:t>
            </a:r>
            <a:r>
              <a:rPr b="1" lang="en-GB" sz="1400"/>
              <a:t>Game</a:t>
            </a:r>
            <a:r>
              <a:rPr lang="en-GB" sz="1400"/>
              <a:t> -&gt; </a:t>
            </a:r>
            <a:r>
              <a:rPr b="1" lang="en-GB" sz="1400"/>
              <a:t>SampleScene.unity</a:t>
            </a:r>
            <a:endParaRPr b="1" sz="1400"/>
          </a:p>
        </p:txBody>
      </p:sp>
      <p:pic>
        <p:nvPicPr>
          <p:cNvPr id="296" name="Google Shape;2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75" y="2660478"/>
            <a:ext cx="1343025" cy="184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3"/>
          <p:cNvPicPr preferRelativeResize="0"/>
          <p:nvPr/>
        </p:nvPicPr>
        <p:blipFill rotWithShape="1">
          <a:blip r:embed="rId4">
            <a:alphaModFix/>
          </a:blip>
          <a:srcRect b="57243" l="0" r="35140" t="0"/>
          <a:stretch/>
        </p:blipFill>
        <p:spPr>
          <a:xfrm>
            <a:off x="1861075" y="2660475"/>
            <a:ext cx="1273575" cy="18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/>
          <p:cNvPicPr preferRelativeResize="0"/>
          <p:nvPr/>
        </p:nvPicPr>
        <p:blipFill rotWithShape="1">
          <a:blip r:embed="rId5">
            <a:alphaModFix/>
          </a:blip>
          <a:srcRect b="0" l="0" r="29745" t="31605"/>
          <a:stretch/>
        </p:blipFill>
        <p:spPr>
          <a:xfrm>
            <a:off x="3249425" y="2670238"/>
            <a:ext cx="13795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6900" y="2670250"/>
            <a:ext cx="1849092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0500" y="2660475"/>
            <a:ext cx="2110875" cy="11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4"/>
          <p:cNvPicPr preferRelativeResize="0"/>
          <p:nvPr/>
        </p:nvPicPr>
        <p:blipFill rotWithShape="1">
          <a:blip r:embed="rId3">
            <a:alphaModFix/>
          </a:blip>
          <a:srcRect b="77089" l="29327" r="20307" t="0"/>
          <a:stretch/>
        </p:blipFill>
        <p:spPr>
          <a:xfrm>
            <a:off x="730000" y="2886600"/>
            <a:ext cx="7656925" cy="19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 txBox="1"/>
          <p:nvPr>
            <p:ph type="title"/>
          </p:nvPr>
        </p:nvSpPr>
        <p:spPr>
          <a:xfrm>
            <a:off x="730000" y="1318650"/>
            <a:ext cx="64104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the Game: </a:t>
            </a:r>
            <a:r>
              <a:rPr b="0" lang="en-GB"/>
              <a:t>Identify the Issues</a:t>
            </a:r>
            <a:endParaRPr b="0"/>
          </a:p>
        </p:txBody>
      </p:sp>
      <p:sp>
        <p:nvSpPr>
          <p:cNvPr id="307" name="Google Shape;307;p34"/>
          <p:cNvSpPr txBox="1"/>
          <p:nvPr>
            <p:ph idx="1" type="body"/>
          </p:nvPr>
        </p:nvSpPr>
        <p:spPr>
          <a:xfrm>
            <a:off x="122050" y="1866975"/>
            <a:ext cx="8881500" cy="9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Click on the </a:t>
            </a:r>
            <a:r>
              <a:rPr b="1" lang="en-GB" sz="1600"/>
              <a:t>play button</a:t>
            </a:r>
            <a:r>
              <a:rPr lang="en-GB" sz="1600"/>
              <a:t> at the top of the screen.  (</a:t>
            </a:r>
            <a:r>
              <a:rPr b="1" lang="en-GB" sz="1600"/>
              <a:t>Allow the program a few seconds to load</a:t>
            </a:r>
            <a:r>
              <a:rPr lang="en-GB" sz="1600"/>
              <a:t>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Use </a:t>
            </a:r>
            <a:r>
              <a:rPr b="1" lang="en-GB" sz="1600"/>
              <a:t>A</a:t>
            </a:r>
            <a:r>
              <a:rPr lang="en-GB" sz="1600"/>
              <a:t> and </a:t>
            </a:r>
            <a:r>
              <a:rPr b="1" lang="en-GB" sz="1600"/>
              <a:t>D</a:t>
            </a:r>
            <a:r>
              <a:rPr lang="en-GB" sz="1600"/>
              <a:t> keys or </a:t>
            </a:r>
            <a:r>
              <a:rPr b="1" lang="en-GB" sz="1600"/>
              <a:t>left </a:t>
            </a:r>
            <a:r>
              <a:rPr lang="en-GB" sz="1600"/>
              <a:t>and </a:t>
            </a:r>
            <a:r>
              <a:rPr b="1" lang="en-GB" sz="1600"/>
              <a:t>right arrow </a:t>
            </a:r>
            <a:r>
              <a:rPr lang="en-GB" sz="1600"/>
              <a:t>keys to move Boolario and </a:t>
            </a:r>
            <a:r>
              <a:rPr b="1" lang="en-GB" sz="1600"/>
              <a:t>spacebar</a:t>
            </a:r>
            <a:r>
              <a:rPr lang="en-GB" sz="1600"/>
              <a:t> to jump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Press the </a:t>
            </a:r>
            <a:r>
              <a:rPr b="1" lang="en-GB" sz="1600"/>
              <a:t>play button</a:t>
            </a:r>
            <a:r>
              <a:rPr lang="en-GB" sz="1600"/>
              <a:t> again to exit play mode</a:t>
            </a:r>
            <a:endParaRPr sz="1600"/>
          </a:p>
        </p:txBody>
      </p:sp>
      <p:sp>
        <p:nvSpPr>
          <p:cNvPr id="308" name="Google Shape;308;p34"/>
          <p:cNvSpPr/>
          <p:nvPr/>
        </p:nvSpPr>
        <p:spPr>
          <a:xfrm>
            <a:off x="1367575" y="2807625"/>
            <a:ext cx="1754700" cy="986100"/>
          </a:xfrm>
          <a:prstGeom prst="stripedRightArrow">
            <a:avLst>
              <a:gd fmla="val 43105" name="adj1"/>
              <a:gd fmla="val 7608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/>
          <p:nvPr/>
        </p:nvSpPr>
        <p:spPr>
          <a:xfrm>
            <a:off x="3122275" y="3119175"/>
            <a:ext cx="1113600" cy="36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Applying Hitboxes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6"/>
          <p:cNvPicPr preferRelativeResize="0"/>
          <p:nvPr/>
        </p:nvPicPr>
        <p:blipFill rotWithShape="1">
          <a:blip r:embed="rId3">
            <a:alphaModFix/>
          </a:blip>
          <a:srcRect b="28499" l="0" r="0" t="0"/>
          <a:stretch/>
        </p:blipFill>
        <p:spPr>
          <a:xfrm>
            <a:off x="673950" y="2009803"/>
            <a:ext cx="2618025" cy="2166775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19050">
              <a:schemeClr val="dk1"/>
            </a:outerShdw>
          </a:effectLst>
        </p:spPr>
      </p:pic>
      <p:pic>
        <p:nvPicPr>
          <p:cNvPr id="320" name="Google Shape;320;p36"/>
          <p:cNvPicPr preferRelativeResize="0"/>
          <p:nvPr/>
        </p:nvPicPr>
        <p:blipFill rotWithShape="1">
          <a:blip r:embed="rId4">
            <a:alphaModFix/>
          </a:blip>
          <a:srcRect b="30016" l="79495" r="0" t="34961"/>
          <a:stretch/>
        </p:blipFill>
        <p:spPr>
          <a:xfrm>
            <a:off x="5914607" y="2009818"/>
            <a:ext cx="2618018" cy="2633981"/>
          </a:xfrm>
          <a:prstGeom prst="rect">
            <a:avLst/>
          </a:prstGeom>
          <a:noFill/>
          <a:ln>
            <a:noFill/>
          </a:ln>
          <a:effectLst>
            <a:outerShdw blurRad="314325" rotWithShape="0" algn="bl" dir="5400000" dist="19050">
              <a:schemeClr val="dk1"/>
            </a:outerShdw>
          </a:effectLst>
        </p:spPr>
      </p:pic>
      <p:pic>
        <p:nvPicPr>
          <p:cNvPr id="321" name="Google Shape;32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4286" y="2758639"/>
            <a:ext cx="2618018" cy="2019337"/>
          </a:xfrm>
          <a:prstGeom prst="rect">
            <a:avLst/>
          </a:prstGeom>
          <a:noFill/>
          <a:ln>
            <a:noFill/>
          </a:ln>
          <a:effectLst>
            <a:outerShdw blurRad="314325" rotWithShape="0" algn="bl" dir="5400000" dist="19050">
              <a:schemeClr val="dk1"/>
            </a:outerShdw>
          </a:effectLst>
        </p:spPr>
      </p:pic>
      <p:grpSp>
        <p:nvGrpSpPr>
          <p:cNvPr id="322" name="Google Shape;322;p36"/>
          <p:cNvGrpSpPr/>
          <p:nvPr/>
        </p:nvGrpSpPr>
        <p:grpSpPr>
          <a:xfrm>
            <a:off x="675722" y="3963629"/>
            <a:ext cx="2618029" cy="814538"/>
            <a:chOff x="830400" y="3274596"/>
            <a:chExt cx="2501700" cy="1353953"/>
          </a:xfrm>
        </p:grpSpPr>
        <p:sp>
          <p:nvSpPr>
            <p:cNvPr id="323" name="Google Shape;323;p3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36"/>
          <p:cNvSpPr txBox="1"/>
          <p:nvPr>
            <p:ph idx="1" type="body"/>
          </p:nvPr>
        </p:nvSpPr>
        <p:spPr>
          <a:xfrm>
            <a:off x="819379" y="3963675"/>
            <a:ext cx="23424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On the </a:t>
            </a:r>
            <a:r>
              <a:rPr b="1" lang="en-GB" sz="1000"/>
              <a:t>left side of the screen</a:t>
            </a:r>
            <a:r>
              <a:rPr lang="en-GB" sz="1000"/>
              <a:t> under, </a:t>
            </a:r>
            <a:r>
              <a:rPr b="1" lang="en-GB" sz="1000"/>
              <a:t>Hierarchy</a:t>
            </a:r>
            <a:r>
              <a:rPr lang="en-GB" sz="1000"/>
              <a:t>, search for </a:t>
            </a:r>
            <a:r>
              <a:rPr b="1" lang="en-GB" sz="1000"/>
              <a:t>PlatformWithBug</a:t>
            </a:r>
            <a:r>
              <a:rPr lang="en-GB" sz="1000"/>
              <a:t> in the </a:t>
            </a:r>
            <a:r>
              <a:rPr b="1" lang="en-GB" sz="1000"/>
              <a:t>Search Box</a:t>
            </a:r>
            <a:endParaRPr sz="700"/>
          </a:p>
        </p:txBody>
      </p:sp>
      <p:grpSp>
        <p:nvGrpSpPr>
          <p:cNvPr id="326" name="Google Shape;326;p36"/>
          <p:cNvGrpSpPr/>
          <p:nvPr/>
        </p:nvGrpSpPr>
        <p:grpSpPr>
          <a:xfrm flipH="1" rot="10800000">
            <a:off x="3294551" y="2009920"/>
            <a:ext cx="2618029" cy="814538"/>
            <a:chOff x="830400" y="3274596"/>
            <a:chExt cx="2501700" cy="1353953"/>
          </a:xfrm>
        </p:grpSpPr>
        <p:sp>
          <p:nvSpPr>
            <p:cNvPr id="327" name="Google Shape;327;p3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6"/>
          <p:cNvSpPr txBox="1"/>
          <p:nvPr>
            <p:ph idx="1" type="body"/>
          </p:nvPr>
        </p:nvSpPr>
        <p:spPr>
          <a:xfrm>
            <a:off x="3435906" y="2009811"/>
            <a:ext cx="23424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On the </a:t>
            </a:r>
            <a:r>
              <a:rPr b="1" lang="en-GB" sz="1000"/>
              <a:t>right side of the screen</a:t>
            </a:r>
            <a:r>
              <a:rPr lang="en-GB" sz="1000"/>
              <a:t> under, </a:t>
            </a:r>
            <a:r>
              <a:rPr b="1" lang="en-GB" sz="1000"/>
              <a:t>Inspector</a:t>
            </a:r>
            <a:r>
              <a:rPr lang="en-GB" sz="1000"/>
              <a:t>, scroll down to the bottom of the screen.</a:t>
            </a:r>
            <a:endParaRPr sz="700"/>
          </a:p>
        </p:txBody>
      </p:sp>
      <p:grpSp>
        <p:nvGrpSpPr>
          <p:cNvPr id="330" name="Google Shape;330;p36"/>
          <p:cNvGrpSpPr/>
          <p:nvPr/>
        </p:nvGrpSpPr>
        <p:grpSpPr>
          <a:xfrm>
            <a:off x="5910503" y="4281331"/>
            <a:ext cx="2618029" cy="496765"/>
            <a:chOff x="830400" y="3274596"/>
            <a:chExt cx="2501700" cy="1353953"/>
          </a:xfrm>
        </p:grpSpPr>
        <p:sp>
          <p:nvSpPr>
            <p:cNvPr id="331" name="Google Shape;331;p3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36"/>
          <p:cNvSpPr txBox="1"/>
          <p:nvPr>
            <p:ph idx="1" type="body"/>
          </p:nvPr>
        </p:nvSpPr>
        <p:spPr>
          <a:xfrm>
            <a:off x="6044843" y="4281424"/>
            <a:ext cx="2342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Click </a:t>
            </a:r>
            <a:r>
              <a:rPr b="1" lang="en-GB" sz="1000"/>
              <a:t>Add Component</a:t>
            </a:r>
            <a:endParaRPr sz="700"/>
          </a:p>
        </p:txBody>
      </p:sp>
      <p:sp>
        <p:nvSpPr>
          <p:cNvPr id="334" name="Google Shape;334;p36"/>
          <p:cNvSpPr txBox="1"/>
          <p:nvPr>
            <p:ph type="title"/>
          </p:nvPr>
        </p:nvSpPr>
        <p:spPr>
          <a:xfrm>
            <a:off x="570650" y="1232625"/>
            <a:ext cx="80727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Hitboxes: </a:t>
            </a:r>
            <a:r>
              <a:rPr b="0" lang="en-GB"/>
              <a:t>Create a 2D Box Collider Part 1</a:t>
            </a:r>
            <a:r>
              <a:rPr lang="en-GB"/>
              <a:t> </a:t>
            </a:r>
            <a:endParaRPr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ctrTitle"/>
          </p:nvPr>
        </p:nvSpPr>
        <p:spPr>
          <a:xfrm>
            <a:off x="857300" y="17394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>
                <a:solidFill>
                  <a:schemeClr val="lt1"/>
                </a:solidFill>
              </a:rPr>
              <a:t>BOOLARIO</a:t>
            </a:r>
            <a:endParaRPr sz="4300">
              <a:solidFill>
                <a:schemeClr val="lt1"/>
              </a:solidFill>
            </a:endParaRPr>
          </a:p>
        </p:txBody>
      </p:sp>
      <p:sp>
        <p:nvSpPr>
          <p:cNvPr id="188" name="Google Shape;188;p19"/>
          <p:cNvSpPr txBox="1"/>
          <p:nvPr>
            <p:ph idx="1" type="subTitle"/>
          </p:nvPr>
        </p:nvSpPr>
        <p:spPr>
          <a:xfrm>
            <a:off x="1202175" y="3195650"/>
            <a:ext cx="74133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highlight>
                  <a:schemeClr val="lt1"/>
                </a:highlight>
              </a:rPr>
              <a:t>Khamilah Nixon, Anya Solodky, Austin Mathews</a:t>
            </a:r>
            <a:endParaRPr b="1" sz="1700">
              <a:highlight>
                <a:schemeClr val="lt1"/>
              </a:highlight>
            </a:endParaRPr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200" y="1351375"/>
            <a:ext cx="3140725" cy="314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7429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7"/>
          <p:cNvPicPr preferRelativeResize="0"/>
          <p:nvPr/>
        </p:nvPicPr>
        <p:blipFill rotWithShape="1">
          <a:blip r:embed="rId3">
            <a:alphaModFix/>
          </a:blip>
          <a:srcRect b="20439" l="15712" r="15615" t="0"/>
          <a:stretch/>
        </p:blipFill>
        <p:spPr>
          <a:xfrm>
            <a:off x="5840455" y="1978048"/>
            <a:ext cx="2573597" cy="2052768"/>
          </a:xfrm>
          <a:prstGeom prst="rect">
            <a:avLst/>
          </a:prstGeom>
          <a:noFill/>
          <a:ln>
            <a:noFill/>
          </a:ln>
          <a:effectLst>
            <a:outerShdw blurRad="457200" rotWithShape="0" algn="bl" dir="5400000" dist="19050">
              <a:schemeClr val="dk1"/>
            </a:outerShdw>
          </a:effectLst>
        </p:spPr>
      </p:pic>
      <p:pic>
        <p:nvPicPr>
          <p:cNvPr id="340" name="Google Shape;340;p37"/>
          <p:cNvPicPr preferRelativeResize="0"/>
          <p:nvPr/>
        </p:nvPicPr>
        <p:blipFill rotWithShape="1">
          <a:blip r:embed="rId4">
            <a:alphaModFix/>
          </a:blip>
          <a:srcRect b="24545" l="0" r="4807" t="0"/>
          <a:stretch/>
        </p:blipFill>
        <p:spPr>
          <a:xfrm>
            <a:off x="3224835" y="2611960"/>
            <a:ext cx="2622487" cy="1946111"/>
          </a:xfrm>
          <a:prstGeom prst="rect">
            <a:avLst/>
          </a:prstGeom>
          <a:noFill/>
          <a:ln>
            <a:noFill/>
          </a:ln>
          <a:effectLst>
            <a:outerShdw blurRad="457200" rotWithShape="0" algn="bl" dir="5400000" dist="19050">
              <a:schemeClr val="dk1"/>
            </a:outerShdw>
          </a:effectLst>
        </p:spPr>
      </p:pic>
      <p:pic>
        <p:nvPicPr>
          <p:cNvPr id="341" name="Google Shape;341;p37"/>
          <p:cNvPicPr preferRelativeResize="0"/>
          <p:nvPr/>
        </p:nvPicPr>
        <p:blipFill rotWithShape="1">
          <a:blip r:embed="rId5">
            <a:alphaModFix/>
          </a:blip>
          <a:srcRect b="42633" l="81055" r="1665" t="33969"/>
          <a:stretch/>
        </p:blipFill>
        <p:spPr>
          <a:xfrm>
            <a:off x="697583" y="1978044"/>
            <a:ext cx="2573595" cy="1946102"/>
          </a:xfrm>
          <a:prstGeom prst="rect">
            <a:avLst/>
          </a:prstGeom>
          <a:noFill/>
          <a:ln>
            <a:noFill/>
          </a:ln>
          <a:effectLst>
            <a:outerShdw blurRad="457200" rotWithShape="0" algn="bl" dir="5400000" dist="19050">
              <a:schemeClr val="dk1"/>
            </a:outerShdw>
          </a:effectLst>
        </p:spPr>
      </p:pic>
      <p:sp>
        <p:nvSpPr>
          <p:cNvPr id="342" name="Google Shape;342;p37"/>
          <p:cNvSpPr txBox="1"/>
          <p:nvPr>
            <p:ph type="title"/>
          </p:nvPr>
        </p:nvSpPr>
        <p:spPr>
          <a:xfrm>
            <a:off x="608700" y="1247825"/>
            <a:ext cx="79359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Hitboxes: </a:t>
            </a:r>
            <a:r>
              <a:rPr b="0" lang="en-GB"/>
              <a:t>Create a 2D Box Collider Part 2</a:t>
            </a:r>
            <a:r>
              <a:rPr lang="en-GB"/>
              <a:t> </a:t>
            </a:r>
            <a:endParaRPr b="0"/>
          </a:p>
        </p:txBody>
      </p:sp>
      <p:grpSp>
        <p:nvGrpSpPr>
          <p:cNvPr id="343" name="Google Shape;343;p37"/>
          <p:cNvGrpSpPr/>
          <p:nvPr/>
        </p:nvGrpSpPr>
        <p:grpSpPr>
          <a:xfrm>
            <a:off x="699287" y="3799029"/>
            <a:ext cx="2573499" cy="759162"/>
            <a:chOff x="830400" y="3274596"/>
            <a:chExt cx="2501700" cy="1353953"/>
          </a:xfrm>
        </p:grpSpPr>
        <p:sp>
          <p:nvSpPr>
            <p:cNvPr id="344" name="Google Shape;344;p37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37"/>
          <p:cNvSpPr txBox="1"/>
          <p:nvPr>
            <p:ph idx="1" type="body"/>
          </p:nvPr>
        </p:nvSpPr>
        <p:spPr>
          <a:xfrm>
            <a:off x="840552" y="3849385"/>
            <a:ext cx="2302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In the search bar, type in </a:t>
            </a:r>
            <a:r>
              <a:rPr b="1" lang="en-GB" sz="1100"/>
              <a:t>Box Collider 2D</a:t>
            </a:r>
            <a:endParaRPr sz="500"/>
          </a:p>
        </p:txBody>
      </p:sp>
      <p:grpSp>
        <p:nvGrpSpPr>
          <p:cNvPr id="347" name="Google Shape;347;p37"/>
          <p:cNvGrpSpPr/>
          <p:nvPr/>
        </p:nvGrpSpPr>
        <p:grpSpPr>
          <a:xfrm flipH="1" rot="10800000">
            <a:off x="3273680" y="1978022"/>
            <a:ext cx="2573499" cy="759162"/>
            <a:chOff x="830400" y="3274596"/>
            <a:chExt cx="2501700" cy="1353953"/>
          </a:xfrm>
        </p:grpSpPr>
        <p:sp>
          <p:nvSpPr>
            <p:cNvPr id="348" name="Google Shape;348;p37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37"/>
          <p:cNvSpPr txBox="1"/>
          <p:nvPr>
            <p:ph idx="1" type="body"/>
          </p:nvPr>
        </p:nvSpPr>
        <p:spPr>
          <a:xfrm>
            <a:off x="3412673" y="1978041"/>
            <a:ext cx="23025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Click on the </a:t>
            </a:r>
            <a:r>
              <a:rPr b="1" lang="en-GB" sz="1100"/>
              <a:t>Box Collider 2D</a:t>
            </a:r>
            <a:r>
              <a:rPr lang="en-GB" sz="1100"/>
              <a:t> options that appears and click </a:t>
            </a:r>
            <a:r>
              <a:rPr b="1" lang="en-GB" sz="1100"/>
              <a:t>Edit Collider </a:t>
            </a:r>
            <a:endParaRPr b="1" sz="500"/>
          </a:p>
        </p:txBody>
      </p:sp>
      <p:grpSp>
        <p:nvGrpSpPr>
          <p:cNvPr id="351" name="Google Shape;351;p37"/>
          <p:cNvGrpSpPr/>
          <p:nvPr/>
        </p:nvGrpSpPr>
        <p:grpSpPr>
          <a:xfrm>
            <a:off x="5845258" y="3944487"/>
            <a:ext cx="2573499" cy="613612"/>
            <a:chOff x="830400" y="3274596"/>
            <a:chExt cx="2501700" cy="1353953"/>
          </a:xfrm>
        </p:grpSpPr>
        <p:sp>
          <p:nvSpPr>
            <p:cNvPr id="352" name="Google Shape;352;p37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7"/>
          <p:cNvSpPr txBox="1"/>
          <p:nvPr>
            <p:ph idx="1" type="body"/>
          </p:nvPr>
        </p:nvSpPr>
        <p:spPr>
          <a:xfrm>
            <a:off x="5977355" y="3944468"/>
            <a:ext cx="2302500" cy="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/>
              <a:t>Click and drag the </a:t>
            </a:r>
            <a:r>
              <a:rPr b="1" lang="en-GB" sz="900"/>
              <a:t>green square anchors</a:t>
            </a:r>
            <a:r>
              <a:rPr lang="en-GB" sz="900"/>
              <a:t> around the platform to outline the platform.</a:t>
            </a:r>
            <a:endParaRPr sz="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8"/>
          <p:cNvPicPr preferRelativeResize="0"/>
          <p:nvPr/>
        </p:nvPicPr>
        <p:blipFill rotWithShape="1">
          <a:blip r:embed="rId3">
            <a:alphaModFix/>
          </a:blip>
          <a:srcRect b="77089" l="29327" r="20307" t="0"/>
          <a:stretch/>
        </p:blipFill>
        <p:spPr>
          <a:xfrm>
            <a:off x="730000" y="2886600"/>
            <a:ext cx="7656925" cy="19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8"/>
          <p:cNvSpPr txBox="1"/>
          <p:nvPr>
            <p:ph type="title"/>
          </p:nvPr>
        </p:nvSpPr>
        <p:spPr>
          <a:xfrm>
            <a:off x="730000" y="1318650"/>
            <a:ext cx="64104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Hitboxes: </a:t>
            </a:r>
            <a:r>
              <a:rPr b="0" lang="en-GB"/>
              <a:t>Testing Your Changes</a:t>
            </a:r>
            <a:endParaRPr b="0"/>
          </a:p>
        </p:txBody>
      </p:sp>
      <p:sp>
        <p:nvSpPr>
          <p:cNvPr id="361" name="Google Shape;361;p38"/>
          <p:cNvSpPr txBox="1"/>
          <p:nvPr>
            <p:ph idx="1" type="body"/>
          </p:nvPr>
        </p:nvSpPr>
        <p:spPr>
          <a:xfrm>
            <a:off x="714900" y="1821675"/>
            <a:ext cx="77142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Click on the </a:t>
            </a:r>
            <a:r>
              <a:rPr b="1" lang="en-GB"/>
              <a:t>Edit Collider </a:t>
            </a:r>
            <a:r>
              <a:rPr lang="en-GB"/>
              <a:t>button to exit the collider editor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Click the </a:t>
            </a:r>
            <a:r>
              <a:rPr b="1" lang="en-GB"/>
              <a:t>Play button</a:t>
            </a:r>
            <a:r>
              <a:rPr lang="en-GB"/>
              <a:t> on top of the scene</a:t>
            </a:r>
            <a:r>
              <a:rPr lang="en-GB"/>
              <a:t>.  (</a:t>
            </a:r>
            <a:r>
              <a:rPr b="1" lang="en-GB"/>
              <a:t>Allow the program a few seconds to load</a:t>
            </a:r>
            <a:r>
              <a:rPr lang="en-GB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Use </a:t>
            </a:r>
            <a:r>
              <a:rPr b="1" lang="en-GB"/>
              <a:t>D</a:t>
            </a:r>
            <a:r>
              <a:rPr lang="en-GB"/>
              <a:t> and </a:t>
            </a:r>
            <a:r>
              <a:rPr b="1" lang="en-GB"/>
              <a:t>A</a:t>
            </a:r>
            <a:r>
              <a:rPr lang="en-GB"/>
              <a:t> keys or </a:t>
            </a:r>
            <a:r>
              <a:rPr b="1" lang="en-GB"/>
              <a:t>left </a:t>
            </a:r>
            <a:r>
              <a:rPr lang="en-GB"/>
              <a:t>and </a:t>
            </a:r>
            <a:r>
              <a:rPr b="1" lang="en-GB"/>
              <a:t>right arrow </a:t>
            </a:r>
            <a:r>
              <a:rPr lang="en-GB"/>
              <a:t>keys to move Boolario and </a:t>
            </a:r>
            <a:r>
              <a:rPr b="1" lang="en-GB"/>
              <a:t>spacebar</a:t>
            </a:r>
            <a:r>
              <a:rPr lang="en-GB"/>
              <a:t> to jump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Press the </a:t>
            </a:r>
            <a:r>
              <a:rPr b="1" lang="en-GB"/>
              <a:t>play button</a:t>
            </a:r>
            <a:r>
              <a:rPr lang="en-GB"/>
              <a:t> again to exit play mode</a:t>
            </a:r>
            <a:endParaRPr/>
          </a:p>
        </p:txBody>
      </p:sp>
      <p:sp>
        <p:nvSpPr>
          <p:cNvPr id="362" name="Google Shape;362;p38"/>
          <p:cNvSpPr/>
          <p:nvPr/>
        </p:nvSpPr>
        <p:spPr>
          <a:xfrm>
            <a:off x="1367575" y="2807625"/>
            <a:ext cx="1754700" cy="986100"/>
          </a:xfrm>
          <a:prstGeom prst="stripedRightArrow">
            <a:avLst>
              <a:gd fmla="val 43105" name="adj1"/>
              <a:gd fmla="val 7608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8"/>
          <p:cNvSpPr/>
          <p:nvPr/>
        </p:nvSpPr>
        <p:spPr>
          <a:xfrm>
            <a:off x="3122275" y="3119175"/>
            <a:ext cx="1113600" cy="36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Changing the Jump Height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600" y="2091173"/>
            <a:ext cx="2501200" cy="2122479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19050">
              <a:schemeClr val="dk1"/>
            </a:outerShdw>
          </a:effectLst>
        </p:spPr>
      </p:pic>
      <p:pic>
        <p:nvPicPr>
          <p:cNvPr id="374" name="Google Shape;374;p40"/>
          <p:cNvPicPr preferRelativeResize="0"/>
          <p:nvPr/>
        </p:nvPicPr>
        <p:blipFill rotWithShape="1">
          <a:blip r:embed="rId4">
            <a:alphaModFix/>
          </a:blip>
          <a:srcRect b="15895" l="0" r="74973" t="0"/>
          <a:stretch/>
        </p:blipFill>
        <p:spPr>
          <a:xfrm>
            <a:off x="830400" y="2091175"/>
            <a:ext cx="2501201" cy="2089850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19050">
              <a:schemeClr val="dk1"/>
            </a:outerShdw>
          </a:effectLst>
        </p:spPr>
      </p:pic>
      <p:sp>
        <p:nvSpPr>
          <p:cNvPr id="375" name="Google Shape;375;p40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Increase Jump Height: </a:t>
            </a:r>
            <a:r>
              <a:rPr b="0" lang="en-GB"/>
              <a:t>Open Script File</a:t>
            </a:r>
            <a:endParaRPr b="0"/>
          </a:p>
        </p:txBody>
      </p:sp>
      <p:grpSp>
        <p:nvGrpSpPr>
          <p:cNvPr id="376" name="Google Shape;376;p40"/>
          <p:cNvGrpSpPr/>
          <p:nvPr/>
        </p:nvGrpSpPr>
        <p:grpSpPr>
          <a:xfrm>
            <a:off x="830400" y="4093221"/>
            <a:ext cx="2501700" cy="535218"/>
            <a:chOff x="830400" y="3274596"/>
            <a:chExt cx="2501700" cy="1353953"/>
          </a:xfrm>
        </p:grpSpPr>
        <p:sp>
          <p:nvSpPr>
            <p:cNvPr id="377" name="Google Shape;377;p40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40"/>
          <p:cNvSpPr txBox="1"/>
          <p:nvPr>
            <p:ph type="title"/>
          </p:nvPr>
        </p:nvSpPr>
        <p:spPr>
          <a:xfrm>
            <a:off x="967678" y="4145740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Click on the “Assets” folder</a:t>
            </a:r>
            <a:endParaRPr sz="1000"/>
          </a:p>
        </p:txBody>
      </p:sp>
      <p:grpSp>
        <p:nvGrpSpPr>
          <p:cNvPr id="380" name="Google Shape;380;p40"/>
          <p:cNvGrpSpPr/>
          <p:nvPr/>
        </p:nvGrpSpPr>
        <p:grpSpPr>
          <a:xfrm>
            <a:off x="5832600" y="4012040"/>
            <a:ext cx="2501700" cy="616319"/>
            <a:chOff x="830400" y="3274596"/>
            <a:chExt cx="2501700" cy="1353953"/>
          </a:xfrm>
        </p:grpSpPr>
        <p:sp>
          <p:nvSpPr>
            <p:cNvPr id="381" name="Google Shape;381;p40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40"/>
          <p:cNvSpPr txBox="1"/>
          <p:nvPr>
            <p:ph type="title"/>
          </p:nvPr>
        </p:nvSpPr>
        <p:spPr>
          <a:xfrm>
            <a:off x="5961478" y="4145740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Open the “PlayerController” file</a:t>
            </a:r>
            <a:endParaRPr sz="1000"/>
          </a:p>
        </p:txBody>
      </p:sp>
      <p:pic>
        <p:nvPicPr>
          <p:cNvPr id="384" name="Google Shape;384;p40"/>
          <p:cNvPicPr preferRelativeResize="0"/>
          <p:nvPr/>
        </p:nvPicPr>
        <p:blipFill rotWithShape="1">
          <a:blip r:embed="rId5">
            <a:alphaModFix/>
          </a:blip>
          <a:srcRect b="9090" l="10530" r="0" t="0"/>
          <a:stretch/>
        </p:blipFill>
        <p:spPr>
          <a:xfrm>
            <a:off x="3332875" y="2539713"/>
            <a:ext cx="2501700" cy="2089862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19050">
              <a:schemeClr val="dk1"/>
            </a:outerShdw>
          </a:effectLst>
        </p:spPr>
      </p:pic>
      <p:grpSp>
        <p:nvGrpSpPr>
          <p:cNvPr id="385" name="Google Shape;385;p40"/>
          <p:cNvGrpSpPr/>
          <p:nvPr/>
        </p:nvGrpSpPr>
        <p:grpSpPr>
          <a:xfrm flipH="1" rot="10800000">
            <a:off x="3332875" y="2086371"/>
            <a:ext cx="2501700" cy="535218"/>
            <a:chOff x="830400" y="3274596"/>
            <a:chExt cx="2501700" cy="1353953"/>
          </a:xfrm>
        </p:grpSpPr>
        <p:sp>
          <p:nvSpPr>
            <p:cNvPr id="386" name="Google Shape;386;p40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40"/>
          <p:cNvSpPr txBox="1"/>
          <p:nvPr>
            <p:ph type="title"/>
          </p:nvPr>
        </p:nvSpPr>
        <p:spPr>
          <a:xfrm>
            <a:off x="3462953" y="2138879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Open the “Scripts” folder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1"/>
          <p:cNvSpPr txBox="1"/>
          <p:nvPr>
            <p:ph type="title"/>
          </p:nvPr>
        </p:nvSpPr>
        <p:spPr>
          <a:xfrm>
            <a:off x="730000" y="1318650"/>
            <a:ext cx="71727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Increase Jump Height: </a:t>
            </a:r>
            <a:r>
              <a:rPr b="0" lang="en-GB"/>
              <a:t>Open Script File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1"/>
          <p:cNvSpPr txBox="1"/>
          <p:nvPr>
            <p:ph idx="1" type="body"/>
          </p:nvPr>
        </p:nvSpPr>
        <p:spPr>
          <a:xfrm>
            <a:off x="618075" y="1978650"/>
            <a:ext cx="40293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A program called </a:t>
            </a:r>
            <a:r>
              <a:rPr b="1" lang="en-GB"/>
              <a:t>Visual Studio Code</a:t>
            </a:r>
            <a:r>
              <a:rPr lang="en-GB"/>
              <a:t> will open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Scroll down to </a:t>
            </a:r>
            <a:r>
              <a:rPr b="1" lang="en-GB"/>
              <a:t>lines 59-74</a:t>
            </a:r>
            <a:endParaRPr/>
          </a:p>
        </p:txBody>
      </p:sp>
      <p:sp>
        <p:nvSpPr>
          <p:cNvPr id="395" name="Google Shape;395;p41"/>
          <p:cNvSpPr txBox="1"/>
          <p:nvPr>
            <p:ph idx="1" type="body"/>
          </p:nvPr>
        </p:nvSpPr>
        <p:spPr>
          <a:xfrm>
            <a:off x="4499375" y="2130025"/>
            <a:ext cx="40293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 </a:t>
            </a:r>
            <a:r>
              <a:rPr lang="en-GB"/>
              <a:t>Change the ‘</a:t>
            </a:r>
            <a:r>
              <a:rPr b="1" lang="en-GB"/>
              <a:t>5’</a:t>
            </a:r>
            <a:r>
              <a:rPr lang="en-GB"/>
              <a:t> in </a:t>
            </a:r>
            <a:r>
              <a:rPr b="1" lang="en-GB"/>
              <a:t>line 72</a:t>
            </a:r>
            <a:r>
              <a:rPr lang="en-GB"/>
              <a:t> to ‘</a:t>
            </a:r>
            <a:r>
              <a:rPr b="1" lang="en-GB"/>
              <a:t>15’</a:t>
            </a:r>
            <a:endParaRPr/>
          </a:p>
          <a:p>
            <a:pPr indent="0" lvl="0" marL="0" rtl="0" algn="l">
              <a:lnSpc>
                <a:spcPct val="6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4.  Press </a:t>
            </a:r>
            <a:r>
              <a:rPr b="1" lang="en-GB"/>
              <a:t>Ctrl</a:t>
            </a:r>
            <a:r>
              <a:rPr lang="en-GB"/>
              <a:t> </a:t>
            </a:r>
            <a:r>
              <a:rPr b="1" lang="en-GB"/>
              <a:t>+ S</a:t>
            </a:r>
            <a:r>
              <a:rPr lang="en-GB"/>
              <a:t> to save the file</a:t>
            </a:r>
            <a:endParaRPr/>
          </a:p>
        </p:txBody>
      </p:sp>
      <p:pic>
        <p:nvPicPr>
          <p:cNvPr id="396" name="Google Shape;3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751" y="2507325"/>
            <a:ext cx="7012426" cy="26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/>
          <p:nvPr>
            <p:ph type="title"/>
          </p:nvPr>
        </p:nvSpPr>
        <p:spPr>
          <a:xfrm>
            <a:off x="730000" y="1318650"/>
            <a:ext cx="74271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Increase Jump Height: </a:t>
            </a:r>
            <a:r>
              <a:rPr b="0" lang="en-GB"/>
              <a:t>Test New Jump Height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2"/>
          <p:cNvSpPr txBox="1"/>
          <p:nvPr>
            <p:ph idx="1" type="body"/>
          </p:nvPr>
        </p:nvSpPr>
        <p:spPr>
          <a:xfrm>
            <a:off x="618075" y="1766950"/>
            <a:ext cx="7478400" cy="10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Go back to </a:t>
            </a:r>
            <a:r>
              <a:rPr b="1" lang="en-GB"/>
              <a:t>Unity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Allow Unity to process your changes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Press the </a:t>
            </a:r>
            <a:r>
              <a:rPr b="1" lang="en-GB"/>
              <a:t>play  button</a:t>
            </a:r>
            <a:r>
              <a:rPr lang="en-GB"/>
              <a:t> to test your changes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Press the </a:t>
            </a:r>
            <a:r>
              <a:rPr b="1" lang="en-GB"/>
              <a:t>play button</a:t>
            </a:r>
            <a:r>
              <a:rPr lang="en-GB"/>
              <a:t> again to exit play mode</a:t>
            </a:r>
            <a:endParaRPr/>
          </a:p>
        </p:txBody>
      </p:sp>
      <p:pic>
        <p:nvPicPr>
          <p:cNvPr id="403" name="Google Shape;403;p42"/>
          <p:cNvPicPr preferRelativeResize="0"/>
          <p:nvPr/>
        </p:nvPicPr>
        <p:blipFill rotWithShape="1">
          <a:blip r:embed="rId3">
            <a:alphaModFix/>
          </a:blip>
          <a:srcRect b="77089" l="29327" r="20307" t="0"/>
          <a:stretch/>
        </p:blipFill>
        <p:spPr>
          <a:xfrm>
            <a:off x="730000" y="2886600"/>
            <a:ext cx="7656925" cy="19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2"/>
          <p:cNvSpPr/>
          <p:nvPr/>
        </p:nvSpPr>
        <p:spPr>
          <a:xfrm>
            <a:off x="1367575" y="2807625"/>
            <a:ext cx="1754700" cy="986100"/>
          </a:xfrm>
          <a:prstGeom prst="stripedRightArrow">
            <a:avLst>
              <a:gd fmla="val 43105" name="adj1"/>
              <a:gd fmla="val 7608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2"/>
          <p:cNvSpPr/>
          <p:nvPr/>
        </p:nvSpPr>
        <p:spPr>
          <a:xfrm>
            <a:off x="3122275" y="3119175"/>
            <a:ext cx="1161900" cy="36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You’re done!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4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Survey</a:t>
            </a:r>
            <a:endParaRPr/>
          </a:p>
        </p:txBody>
      </p:sp>
      <p:pic>
        <p:nvPicPr>
          <p:cNvPr id="416" name="Google Shape;4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400" y="1321425"/>
            <a:ext cx="3223501" cy="322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Survey</a:t>
            </a:r>
            <a:endParaRPr sz="1200"/>
          </a:p>
        </p:txBody>
      </p:sp>
      <p:sp>
        <p:nvSpPr>
          <p:cNvPr id="422" name="Google Shape;422;p45"/>
          <p:cNvSpPr txBox="1"/>
          <p:nvPr>
            <p:ph idx="4294967295" type="body"/>
          </p:nvPr>
        </p:nvSpPr>
        <p:spPr>
          <a:xfrm>
            <a:off x="661950" y="1749350"/>
            <a:ext cx="7841700" cy="28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highlight>
                  <a:srgbClr val="6D9EEB"/>
                </a:highlight>
              </a:rPr>
              <a:t>We would love to hear your </a:t>
            </a:r>
            <a:r>
              <a:rPr lang="en-GB" sz="3000">
                <a:solidFill>
                  <a:srgbClr val="FFFFFF"/>
                </a:solidFill>
                <a:highlight>
                  <a:srgbClr val="6D9EEB"/>
                </a:highlight>
              </a:rPr>
              <a:t>feedback</a:t>
            </a:r>
            <a:r>
              <a:rPr lang="en-GB" sz="3000">
                <a:solidFill>
                  <a:srgbClr val="FFFFFF"/>
                </a:solidFill>
                <a:highlight>
                  <a:srgbClr val="6D9EEB"/>
                </a:highlight>
              </a:rPr>
              <a:t>!</a:t>
            </a:r>
            <a:endParaRPr sz="3000">
              <a:solidFill>
                <a:srgbClr val="FFFFFF"/>
              </a:solidFill>
              <a:highlight>
                <a:srgbClr val="6D9EEB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highlight>
                  <a:srgbClr val="6D9EEB"/>
                </a:highlight>
              </a:rPr>
              <a:t>Tell us how we did today, and take our survey!</a:t>
            </a:r>
            <a:endParaRPr sz="3000">
              <a:solidFill>
                <a:srgbClr val="FFFFFF"/>
              </a:solidFill>
              <a:highlight>
                <a:srgbClr val="6D9EEB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  <a:highlight>
                  <a:srgbClr val="6D9EEB"/>
                </a:highlight>
              </a:rPr>
              <a:t>Your answers will be </a:t>
            </a:r>
            <a:r>
              <a:rPr lang="en-GB" sz="3000">
                <a:solidFill>
                  <a:srgbClr val="FFFFFF"/>
                </a:solidFill>
                <a:highlight>
                  <a:srgbClr val="6D9EEB"/>
                </a:highlight>
              </a:rPr>
              <a:t>anonymous.</a:t>
            </a:r>
            <a:endParaRPr sz="3000">
              <a:solidFill>
                <a:srgbClr val="FFFFFF"/>
              </a:solidFill>
              <a:highlight>
                <a:srgbClr val="6D9EEB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"/>
          <p:cNvSpPr txBox="1"/>
          <p:nvPr>
            <p:ph type="ctrTitle"/>
          </p:nvPr>
        </p:nvSpPr>
        <p:spPr>
          <a:xfrm>
            <a:off x="729450" y="1322450"/>
            <a:ext cx="7688100" cy="25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you!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Any Questions?</a:t>
            </a:r>
            <a:endParaRPr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TAP 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7"/>
          <p:cNvSpPr txBox="1"/>
          <p:nvPr>
            <p:ph type="ctrTitle"/>
          </p:nvPr>
        </p:nvSpPr>
        <p:spPr>
          <a:xfrm>
            <a:off x="3792700" y="2163700"/>
            <a:ext cx="5055600" cy="21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lt1"/>
                </a:solidFill>
              </a:rPr>
              <a:t>Fin</a:t>
            </a:r>
            <a:endParaRPr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727650" y="1242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are We?</a:t>
            </a:r>
            <a:endParaRPr/>
          </a:p>
        </p:txBody>
      </p:sp>
      <p:sp>
        <p:nvSpPr>
          <p:cNvPr id="200" name="Google Shape;200;p21"/>
          <p:cNvSpPr txBox="1"/>
          <p:nvPr>
            <p:ph idx="1" type="body"/>
          </p:nvPr>
        </p:nvSpPr>
        <p:spPr>
          <a:xfrm>
            <a:off x="867400" y="1993475"/>
            <a:ext cx="7550700" cy="24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1" name="Google Shape;201;p21"/>
          <p:cNvSpPr txBox="1"/>
          <p:nvPr>
            <p:ph idx="4294967295" type="subTitle"/>
          </p:nvPr>
        </p:nvSpPr>
        <p:spPr>
          <a:xfrm>
            <a:off x="646725" y="1993475"/>
            <a:ext cx="7413300" cy="26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highlight>
                  <a:schemeClr val="lt1"/>
                </a:highlight>
              </a:rPr>
              <a:t>We’re all Software Development Students at GGC</a:t>
            </a:r>
            <a:endParaRPr b="1" sz="20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000">
                <a:highlight>
                  <a:srgbClr val="00FFFF"/>
                </a:highlight>
              </a:rPr>
              <a:t>Khamilah Nixon - Website and Game Developer </a:t>
            </a:r>
            <a:endParaRPr b="1" sz="2000"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highlight>
                  <a:srgbClr val="A28CDE"/>
                </a:highlight>
              </a:rPr>
              <a:t>Anya Solodky - Graphics, Map &amp; Sound Designer</a:t>
            </a:r>
            <a:endParaRPr b="1" sz="2000">
              <a:solidFill>
                <a:schemeClr val="lt1"/>
              </a:solidFill>
              <a:highlight>
                <a:srgbClr val="A28CDE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chemeClr val="lt2"/>
                </a:solidFill>
                <a:highlight>
                  <a:srgbClr val="DD7E6B"/>
                </a:highlight>
              </a:rPr>
              <a:t>Austin Mathews - Game Developer     </a:t>
            </a:r>
            <a:endParaRPr b="1" sz="2000">
              <a:solidFill>
                <a:schemeClr val="lt2"/>
              </a:solidFill>
              <a:highlight>
                <a:srgbClr val="DD7E6B"/>
              </a:highlight>
            </a:endParaRPr>
          </a:p>
        </p:txBody>
      </p:sp>
      <p:pic>
        <p:nvPicPr>
          <p:cNvPr id="202" name="Google Shape;2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6775" y="1577625"/>
            <a:ext cx="2520850" cy="2520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742950">
              <a:srgbClr val="000000">
                <a:alpha val="50000"/>
              </a:srgbClr>
            </a:outerShdw>
          </a:effectLst>
        </p:spPr>
      </p:pic>
      <p:pic>
        <p:nvPicPr>
          <p:cNvPr id="203" name="Google Shape;20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25" y="651075"/>
            <a:ext cx="535200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TAP?</a:t>
            </a:r>
            <a:endParaRPr/>
          </a:p>
        </p:txBody>
      </p:sp>
      <p:sp>
        <p:nvSpPr>
          <p:cNvPr id="209" name="Google Shape;209;p22"/>
          <p:cNvSpPr txBox="1"/>
          <p:nvPr>
            <p:ph idx="1" type="body"/>
          </p:nvPr>
        </p:nvSpPr>
        <p:spPr>
          <a:xfrm>
            <a:off x="867400" y="1993475"/>
            <a:ext cx="7550700" cy="27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highlight>
                  <a:srgbClr val="CFE2F3"/>
                </a:highlight>
              </a:rPr>
              <a:t>Technology </a:t>
            </a:r>
            <a:r>
              <a:rPr lang="en-GB" sz="1600">
                <a:solidFill>
                  <a:schemeClr val="dk2"/>
                </a:solidFill>
                <a:highlight>
                  <a:srgbClr val="CFE2F3"/>
                </a:highlight>
              </a:rPr>
              <a:t>Ambassador</a:t>
            </a:r>
            <a:r>
              <a:rPr lang="en-GB" sz="1600">
                <a:solidFill>
                  <a:schemeClr val="dk2"/>
                </a:solidFill>
                <a:highlight>
                  <a:srgbClr val="CFE2F3"/>
                </a:highlight>
              </a:rPr>
              <a:t> Program aims to teach students learn how to develop themselves in a professional environment, as well as inspire non-IT students to consider and encourage IT students to </a:t>
            </a:r>
            <a:r>
              <a:rPr lang="en-GB" sz="1600">
                <a:solidFill>
                  <a:schemeClr val="dk2"/>
                </a:solidFill>
                <a:highlight>
                  <a:srgbClr val="CFE2F3"/>
                </a:highlight>
              </a:rPr>
              <a:t>broaden</a:t>
            </a:r>
            <a:r>
              <a:rPr lang="en-GB" sz="1600">
                <a:solidFill>
                  <a:schemeClr val="dk2"/>
                </a:solidFill>
                <a:highlight>
                  <a:srgbClr val="CFE2F3"/>
                </a:highlight>
              </a:rPr>
              <a:t> their horizons  in IT.  </a:t>
            </a:r>
            <a:endParaRPr b="1" sz="14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lang="en-GB" sz="1600">
                <a:solidFill>
                  <a:schemeClr val="dk2"/>
                </a:solidFill>
                <a:highlight>
                  <a:srgbClr val="A28CDE"/>
                </a:highlight>
              </a:rPr>
              <a:t>Project and research-based class at GGC</a:t>
            </a:r>
            <a:endParaRPr b="1" sz="1600">
              <a:solidFill>
                <a:schemeClr val="dk2"/>
              </a:solidFill>
              <a:highlight>
                <a:srgbClr val="A28CDE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lang="en-GB" sz="1600">
                <a:solidFill>
                  <a:schemeClr val="dk2"/>
                </a:solidFill>
                <a:highlight>
                  <a:srgbClr val="A28CDE"/>
                </a:highlight>
              </a:rPr>
              <a:t>Counts as a STEC 4800: Intern in Service-Learning</a:t>
            </a:r>
            <a:endParaRPr b="1" sz="1600">
              <a:solidFill>
                <a:schemeClr val="dk2"/>
              </a:solidFill>
              <a:highlight>
                <a:srgbClr val="A28CDE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lang="en-GB" sz="1600">
                <a:solidFill>
                  <a:schemeClr val="dk2"/>
                </a:solidFill>
                <a:highlight>
                  <a:srgbClr val="A28CDE"/>
                </a:highlight>
              </a:rPr>
              <a:t>TAP is not limited to only IT minds; Welcomes non-IT students as well.</a:t>
            </a:r>
            <a:endParaRPr b="1" sz="1500">
              <a:solidFill>
                <a:schemeClr val="dk2"/>
              </a:solidFill>
              <a:highlight>
                <a:srgbClr val="A28CDE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audience</a:t>
            </a:r>
            <a:endParaRPr/>
          </a:p>
        </p:txBody>
      </p:sp>
      <p:sp>
        <p:nvSpPr>
          <p:cNvPr id="215" name="Google Shape;215;p23"/>
          <p:cNvSpPr txBox="1"/>
          <p:nvPr>
            <p:ph idx="1" type="body"/>
          </p:nvPr>
        </p:nvSpPr>
        <p:spPr>
          <a:xfrm>
            <a:off x="424300" y="2100000"/>
            <a:ext cx="43308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</a:rPr>
              <a:t>Our </a:t>
            </a:r>
            <a:r>
              <a:rPr lang="en-GB" sz="1700">
                <a:solidFill>
                  <a:schemeClr val="dk2"/>
                </a:solidFill>
              </a:rPr>
              <a:t>audience is anyone who wants to learn!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500">
                <a:solidFill>
                  <a:schemeClr val="dk2"/>
                </a:solidFill>
                <a:highlight>
                  <a:srgbClr val="A28CDE"/>
                </a:highlight>
              </a:rPr>
              <a:t>But, TAP targets specifically these groups:</a:t>
            </a:r>
            <a:endParaRPr b="1" sz="1500">
              <a:solidFill>
                <a:schemeClr val="dk2"/>
              </a:solidFill>
              <a:highlight>
                <a:srgbClr val="A28CDE"/>
              </a:highlight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734530" y="30831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300">
                <a:solidFill>
                  <a:srgbClr val="00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3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Prospective IT Students</a:t>
            </a:r>
            <a:endParaRPr sz="1700">
              <a:highlight>
                <a:schemeClr val="lt1"/>
              </a:highlight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734530" y="33444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b="1" lang="en-GB" sz="1300">
                <a:solidFill>
                  <a:srgbClr val="CCCCCC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rgbClr val="53C6A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rgbClr val="00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Children - Super Saturdays Series</a:t>
            </a:r>
            <a:endParaRPr sz="1700">
              <a:highlight>
                <a:schemeClr val="lt1"/>
              </a:highlight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734530" y="3605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300">
                <a:solidFill>
                  <a:srgbClr val="CCCCCC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rgbClr val="00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3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Undecided-Major College Students</a:t>
            </a:r>
            <a:endParaRPr sz="1700">
              <a:highlight>
                <a:schemeClr val="lt1"/>
              </a:highlight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734525" y="3867050"/>
            <a:ext cx="39081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04    |</a:t>
            </a:r>
            <a:r>
              <a:rPr b="1" lang="en-GB" sz="1300">
                <a:solidFill>
                  <a:srgbClr val="00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rgbClr val="00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3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Adults who are unfamiliar with IT concepts</a:t>
            </a:r>
            <a:endParaRPr sz="13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734530" y="41283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05    |</a:t>
            </a:r>
            <a:r>
              <a:rPr b="1" lang="en-GB" sz="13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Women and minority groups</a:t>
            </a:r>
            <a:endParaRPr sz="13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1" name="Google Shape;2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350" y="1318650"/>
            <a:ext cx="3506551" cy="262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Project Description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What is Boolario?</a:t>
            </a:r>
            <a:endParaRPr b="0">
              <a:solidFill>
                <a:schemeClr val="lt1"/>
              </a:solidFill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6775" y="870750"/>
            <a:ext cx="2897225" cy="13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 txBox="1"/>
          <p:nvPr>
            <p:ph idx="1" type="body"/>
          </p:nvPr>
        </p:nvSpPr>
        <p:spPr>
          <a:xfrm>
            <a:off x="450275" y="2528450"/>
            <a:ext cx="8286900" cy="24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Boolario is a 2D side-scroller game built to educate non-IT students about programming and game development concepts. 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By collecting TRUE and FALSE coins, the player can attempt to make the displayed logic statement correct, which will award them a point. 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After playing Boolario,  users will gain an understanding of logic statements, boolean values, and other coding and game development concepts.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7800" y="474650"/>
            <a:ext cx="5556200" cy="13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Goals</a:t>
            </a:r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675" y="1196375"/>
            <a:ext cx="2906550" cy="29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